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2" r:id="rId5"/>
    <p:sldId id="260" r:id="rId6"/>
    <p:sldId id="283" r:id="rId7"/>
    <p:sldId id="284" r:id="rId8"/>
    <p:sldId id="285" r:id="rId9"/>
    <p:sldId id="261" r:id="rId10"/>
    <p:sldId id="259" r:id="rId11"/>
    <p:sldId id="262" r:id="rId12"/>
    <p:sldId id="286" r:id="rId13"/>
    <p:sldId id="266" r:id="rId14"/>
    <p:sldId id="270" r:id="rId15"/>
    <p:sldId id="267" r:id="rId16"/>
    <p:sldId id="271" r:id="rId17"/>
    <p:sldId id="290" r:id="rId18"/>
    <p:sldId id="289" r:id="rId19"/>
    <p:sldId id="278" r:id="rId20"/>
    <p:sldId id="272" r:id="rId21"/>
    <p:sldId id="273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E54B-A616-475C-9821-213488B4D8DE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8CD4-9B9E-465E-9BEB-1081E51FE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081F-94AA-42DB-842B-61C494DF8243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6234-406C-46E2-919E-D23740A91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A960-42ED-49E2-B4BD-632509C7282A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A0461-8D3C-46C5-8F9B-EFF4924AC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8FC4-0E31-4C6C-A820-7875E2AB5F46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AF1A7-7A0A-4F9D-ACD6-294AF77EB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AE197-9156-463E-A5BC-0884560424DD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27747-56B2-456E-8E50-2B8098EC3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75E5D-CE23-4FB5-BB47-B69237236256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59403-7DF7-454E-B763-F819A3911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29D2-CB98-4BC2-B2E1-47BC15541A25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272E6-D7FE-49B9-8A87-09AA9D882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48EB-CCB9-4E20-BC2C-188BB3EC0D93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0525-4A30-45B1-A16A-ADD6B1AE3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DD50-64E3-4B09-B332-0F5A791A1727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98D1D-CE9B-43A2-9CDE-B60580FA5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D800-9F79-4200-A82D-6183B67CAEC3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E14A1-8B20-4010-A12F-367FC57C7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F50F-1011-4562-B415-84667FCE9F71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B274-5A4F-4549-900C-F1CBD1B8C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B13FEC-11D0-499C-8795-D214642C0883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633C54-4C69-48A9-A972-927AD1DB1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0" y="1468438"/>
            <a:ext cx="5638800" cy="138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188913"/>
            <a:ext cx="5481637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Назовите существительные 3 склонения.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23850" y="908050"/>
            <a:ext cx="891381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Мышь, дочь, дождь, ложь, мебель, рожь,</a:t>
            </a:r>
          </a:p>
          <a:p>
            <a:r>
              <a:rPr lang="ru-RU" sz="3200" b="1"/>
              <a:t>страж, дрожь, молодёжь, глушь, чертёж,</a:t>
            </a:r>
          </a:p>
          <a:p>
            <a:r>
              <a:rPr lang="ru-RU" sz="3200" b="1"/>
              <a:t>луч,  мелочь,  сушь,  ночь, гибель,  дичь,</a:t>
            </a:r>
          </a:p>
          <a:p>
            <a:r>
              <a:rPr lang="ru-RU" sz="3200" b="1"/>
              <a:t>вещь, залежь, брешь, моль, течь, речь,</a:t>
            </a:r>
          </a:p>
          <a:p>
            <a:r>
              <a:rPr lang="ru-RU" sz="3200" b="1"/>
              <a:t>руль, постель, путь, фасоль, медаль, сон,</a:t>
            </a:r>
          </a:p>
          <a:p>
            <a:r>
              <a:rPr lang="ru-RU" sz="3200" b="1"/>
              <a:t>кровать, мать, гладь, малыш, день, кость, </a:t>
            </a:r>
          </a:p>
          <a:p>
            <a:r>
              <a:rPr lang="ru-RU" sz="3200" b="1"/>
              <a:t>лошадь, сирень, карась, линь, гуашь, </a:t>
            </a:r>
          </a:p>
          <a:p>
            <a:r>
              <a:rPr lang="ru-RU" sz="3200" b="1"/>
              <a:t>свиристель,  полночь, свирель, тушь, </a:t>
            </a:r>
          </a:p>
          <a:p>
            <a:r>
              <a:rPr lang="ru-RU" sz="3200" b="1"/>
              <a:t>помощь, боль, метель, брошь, сокол,</a:t>
            </a:r>
          </a:p>
          <a:p>
            <a:r>
              <a:rPr lang="ru-RU" sz="3200" b="1"/>
              <a:t>рыба, капель.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611188" y="1052513"/>
            <a:ext cx="4968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Только за окошком </a:t>
            </a:r>
          </a:p>
          <a:p>
            <a:r>
              <a:rPr lang="ru-RU" sz="3600" b="1"/>
              <a:t>Отпустил мороз, </a:t>
            </a:r>
          </a:p>
          <a:p>
            <a:r>
              <a:rPr lang="ru-RU" sz="3600" b="1"/>
              <a:t>Потекли сосульки  </a:t>
            </a:r>
          </a:p>
          <a:p>
            <a:r>
              <a:rPr lang="ru-RU" sz="3600" b="1"/>
              <a:t>Бусинками слез.  </a:t>
            </a:r>
          </a:p>
          <a:p>
            <a:r>
              <a:rPr lang="ru-RU" sz="3600" b="1"/>
              <a:t>Ну, а ты, дружочек, </a:t>
            </a:r>
          </a:p>
          <a:p>
            <a:r>
              <a:rPr lang="ru-RU" sz="3600" b="1"/>
              <a:t>Отвечай теперь -  </a:t>
            </a:r>
          </a:p>
          <a:p>
            <a:r>
              <a:rPr lang="ru-RU" sz="3600" b="1"/>
              <a:t>Под моим окошком </a:t>
            </a:r>
          </a:p>
          <a:p>
            <a:r>
              <a:rPr lang="ru-RU" sz="3600" b="1"/>
              <a:t>Что звенит? …..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4213" y="404813"/>
            <a:ext cx="815657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Отгадайте загадку . Напишите транскрипцию слова.</a:t>
            </a:r>
          </a:p>
        </p:txBody>
      </p:sp>
      <p:pic>
        <p:nvPicPr>
          <p:cNvPr id="52226" name="Picture 2" descr="http://img0.liveinternet.ru/images/attach/c/0/40/570/40570297_123624877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125538"/>
            <a:ext cx="23685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900" y="4456113"/>
            <a:ext cx="3024188" cy="1152525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8013" y="5426075"/>
            <a:ext cx="4340225" cy="1382713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2075" y="4889500"/>
            <a:ext cx="1133475" cy="1150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95288" y="260350"/>
            <a:ext cx="6156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Все кругом белым-бело,</a:t>
            </a:r>
            <a:br>
              <a:rPr lang="ru-RU" sz="3600" b="1"/>
            </a:br>
            <a:r>
              <a:rPr lang="ru-RU" sz="3600" b="1"/>
              <a:t>Чисто поле замело.</a:t>
            </a:r>
            <a:br>
              <a:rPr lang="ru-RU" sz="3600" b="1"/>
            </a:br>
            <a:r>
              <a:rPr lang="ru-RU" sz="3600" b="1"/>
              <a:t>Это Зимушке постель</a:t>
            </a:r>
            <a:br>
              <a:rPr lang="ru-RU" sz="3600" b="1"/>
            </a:br>
            <a:r>
              <a:rPr lang="ru-RU" sz="3600" b="1"/>
              <a:t>Стелет бабушка ….</a:t>
            </a:r>
            <a:endParaRPr lang="ru-RU" sz="3600"/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33663"/>
            <a:ext cx="4522788" cy="1663700"/>
          </a:xfrm>
          <a:prstGeom prst="rect">
            <a:avLst/>
          </a:prstGeom>
          <a:noFill/>
        </p:spPr>
      </p:pic>
      <p:pic>
        <p:nvPicPr>
          <p:cNvPr id="7172" name="Picture 4" descr="http://gifakt.ru/wp-content/uploads/52933375_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425" y="1536700"/>
            <a:ext cx="3444875" cy="4913313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25" y="4919663"/>
            <a:ext cx="4591050" cy="1384300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2275" y="4237038"/>
            <a:ext cx="11334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.shurf.ru/fest/images/users/2/10989109b4e4f5c47549b17a1ca359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526"/>
          <a:stretch>
            <a:fillRect/>
          </a:stretch>
        </p:blipFill>
        <p:spPr bwMode="auto">
          <a:xfrm>
            <a:off x="5435600" y="4868863"/>
            <a:ext cx="33718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288" y="188913"/>
            <a:ext cx="5481637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Назовите существительные 3 склонения.</a:t>
            </a:r>
          </a:p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Найдите лишнюю картинку.</a:t>
            </a:r>
          </a:p>
        </p:txBody>
      </p:sp>
      <p:pic>
        <p:nvPicPr>
          <p:cNvPr id="19458" name="Picture 2" descr="http://s53.radikal.ru/i141/0906/4d/7cd5e7dd3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96838"/>
            <a:ext cx="3035300" cy="3359150"/>
          </a:xfrm>
          <a:prstGeom prst="rect">
            <a:avLst/>
          </a:prstGeom>
          <a:noFill/>
        </p:spPr>
      </p:pic>
      <p:pic>
        <p:nvPicPr>
          <p:cNvPr id="14341" name="Picture 4" descr="http://img-fotki.yandex.ru/get/6408/65513451.71/0_984da_c41d8139_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4E0D4"/>
              </a:clrFrom>
              <a:clrTo>
                <a:srgbClr val="E4E0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3716338"/>
            <a:ext cx="230505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i.allday.ru/uploads/posts/2010-09/1284996722_zeleny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850" y="3048000"/>
            <a:ext cx="2298700" cy="3571875"/>
          </a:xfrm>
          <a:prstGeom prst="rect">
            <a:avLst/>
          </a:prstGeom>
          <a:noFill/>
        </p:spPr>
      </p:pic>
      <p:pic>
        <p:nvPicPr>
          <p:cNvPr id="19464" name="Picture 8" descr="http://7ly.ru/wp-content/uploads/2014/01/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825" y="963613"/>
            <a:ext cx="2389188" cy="1839912"/>
          </a:xfrm>
          <a:prstGeom prst="rect">
            <a:avLst/>
          </a:prstGeom>
          <a:noFill/>
        </p:spPr>
      </p:pic>
      <p:pic>
        <p:nvPicPr>
          <p:cNvPr id="14344" name="Picture 10" descr="http://np-profi.narod.ru/olderfiles/1/Tinea_tapetiell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0588" y="908050"/>
            <a:ext cx="20828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http://go2.imgsmail.ru/imgpreview?key=3a7eb093e6650b21&amp;mb=imgdb_preview_9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1650" y="2908300"/>
            <a:ext cx="2389188" cy="1835150"/>
          </a:xfrm>
          <a:prstGeom prst="rect">
            <a:avLst/>
          </a:prstGeom>
          <a:noFill/>
        </p:spPr>
      </p:pic>
      <p:pic>
        <p:nvPicPr>
          <p:cNvPr id="19470" name="Picture 14" descr="http://byaki.net/uploads/posts/1185439660_12314_46a7284b954b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1650" y="4852988"/>
            <a:ext cx="2420938" cy="1858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188913"/>
            <a:ext cx="490537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Работа в паре. Отгадайте кроссворд.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6013" y="836613"/>
          <a:ext cx="7344815" cy="5297058"/>
        </p:xfrm>
        <a:graphic>
          <a:graphicData uri="http://schemas.openxmlformats.org/drawingml/2006/table">
            <a:tbl>
              <a:tblPr/>
              <a:tblGrid>
                <a:gridCol w="564039"/>
                <a:gridCol w="656336"/>
                <a:gridCol w="621469"/>
                <a:gridCol w="621469"/>
                <a:gridCol w="717867"/>
                <a:gridCol w="656336"/>
                <a:gridCol w="656336"/>
                <a:gridCol w="676847"/>
                <a:gridCol w="553784"/>
                <a:gridCol w="553784"/>
                <a:gridCol w="533274"/>
                <a:gridCol w="533274"/>
              </a:tblGrid>
              <a:tr h="51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01.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02.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03.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04.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05.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06.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07.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08.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09.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23850" y="333375"/>
            <a:ext cx="8532813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/>
              <a:t>01. В огороде хоть росла,</a:t>
            </a:r>
            <a:r>
              <a:rPr lang="ru-RU" sz="2800" b="1">
                <a:latin typeface="Calibri" pitchFamily="34" charset="0"/>
              </a:rPr>
              <a:t> </a:t>
            </a:r>
            <a:r>
              <a:rPr lang="ru-RU" sz="2800" b="1"/>
              <a:t>знает ноты "соль" и "фа".</a:t>
            </a:r>
          </a:p>
          <a:p>
            <a:pPr eaLnBrk="0" hangingPunct="0"/>
            <a:r>
              <a:rPr lang="ru-RU" sz="2800" b="1"/>
              <a:t>02. Краски, разводимые на воде.</a:t>
            </a:r>
          </a:p>
          <a:p>
            <a:pPr eaLnBrk="0" hangingPunct="0"/>
            <a:r>
              <a:rPr lang="ru-RU" sz="2800" b="1"/>
              <a:t>03. Неправда, намеренное искажение истины.</a:t>
            </a:r>
          </a:p>
          <a:p>
            <a:pPr eaLnBrk="0" hangingPunct="0"/>
            <a:r>
              <a:rPr lang="ru-RU" sz="2800" b="1"/>
              <a:t>04. Культурное растение, выращиваемое в поле.</a:t>
            </a:r>
          </a:p>
          <a:p>
            <a:pPr eaLnBrk="0" hangingPunct="0"/>
            <a:r>
              <a:rPr lang="ru-RU" sz="2800" b="1"/>
              <a:t>05. Промежуток времени с вечера до утра.</a:t>
            </a:r>
          </a:p>
          <a:p>
            <a:pPr eaLnBrk="0" hangingPunct="0"/>
            <a:r>
              <a:rPr lang="ru-RU" sz="2800" b="1"/>
              <a:t>06. Устройства для выпечки хлеба</a:t>
            </a:r>
            <a:r>
              <a:rPr lang="ru-RU" sz="2800" b="1">
                <a:latin typeface="Calibri" pitchFamily="34" charset="0"/>
              </a:rPr>
              <a:t>…</a:t>
            </a:r>
            <a:r>
              <a:rPr lang="ru-RU" sz="2800" b="1"/>
              <a:t>.</a:t>
            </a:r>
          </a:p>
          <a:p>
            <a:pPr eaLnBrk="0" hangingPunct="0"/>
            <a:r>
              <a:rPr lang="ru-RU" sz="2800" b="1"/>
              <a:t>07. Крупный садовый кустарник с лиловыми, белыми или розовыми душистыми соцветиями.</a:t>
            </a:r>
          </a:p>
          <a:p>
            <a:pPr eaLnBrk="0" hangingPunct="0"/>
            <a:r>
              <a:rPr lang="ru-RU" sz="2800" b="1"/>
              <a:t>08. Полное молчание, безмолвие.</a:t>
            </a:r>
          </a:p>
          <a:p>
            <a:pPr eaLnBrk="0" hangingPunct="0"/>
            <a:r>
              <a:rPr lang="ru-RU" sz="2800" b="1"/>
              <a:t>09. Узкое продолговатое отверстие, промежуток</a:t>
            </a:r>
            <a:r>
              <a:rPr lang="ru-RU" sz="2800" b="1">
                <a:latin typeface="Calibri" pitchFamily="34" charset="0"/>
              </a:rPr>
              <a:t>.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750" y="333375"/>
          <a:ext cx="8135938" cy="6156198"/>
        </p:xfrm>
        <a:graphic>
          <a:graphicData uri="http://schemas.openxmlformats.org/drawingml/2006/table">
            <a:tbl>
              <a:tblPr/>
              <a:tblGrid>
                <a:gridCol w="725488"/>
                <a:gridCol w="627062"/>
                <a:gridCol w="687388"/>
                <a:gridCol w="688975"/>
                <a:gridCol w="795337"/>
                <a:gridCol w="727075"/>
                <a:gridCol w="727075"/>
                <a:gridCol w="749300"/>
                <a:gridCol w="614363"/>
                <a:gridCol w="612775"/>
                <a:gridCol w="590550"/>
                <a:gridCol w="590550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01.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02.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03.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04.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05.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06.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07.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08.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09.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щ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188913"/>
            <a:ext cx="8496300" cy="1322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Спишите,  вставляя  пропущенные  буквы.   В  словах  с  пропущенными  буквами  выделите  корень.   Подберите  проверочные  слова. Определите склонение имён существительных.</a:t>
            </a: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323850" y="1989138"/>
            <a:ext cx="84248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000" b="1">
                <a:cs typeface="Times New Roman" pitchFamily="18" charset="0"/>
              </a:rPr>
              <a:t>Сп…шу  текст,  сп...шу  в  школу,  зап…вал  песню,  зап...вал  таблетку,  пос...деть  на  диване,  пос…деть  от  старости,  сл...зал  с  крыши,  сл...зал  сметану  с  блюдца,   пол...скала  бельё,   пол…скала  ребёнка.</a:t>
            </a:r>
            <a:endParaRPr lang="ru-RU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288" y="1844675"/>
            <a:ext cx="5905500" cy="1939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Существительным зовусь,</a:t>
            </a:r>
            <a:br>
              <a:rPr lang="ru-RU" sz="2000" b="1" dirty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склонения делюсь: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 склонение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– с окончаньем –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–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Рода женского и мужского, друзья.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склонение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– род мужской без окончанья,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А средний род –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О, -Е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–– плавное звучанье.</a:t>
            </a:r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188913"/>
            <a:ext cx="3128962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Отгадайте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метаграмму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827088" y="836613"/>
            <a:ext cx="77882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С </a:t>
            </a:r>
            <a:r>
              <a:rPr lang="ru-RU" sz="4400" b="1">
                <a:solidFill>
                  <a:srgbClr val="FF0000"/>
                </a:solidFill>
              </a:rPr>
              <a:t>Б</a:t>
            </a:r>
            <a:r>
              <a:rPr lang="ru-RU" sz="4400" b="1"/>
              <a:t> смертельной я бываю,</a:t>
            </a:r>
          </a:p>
          <a:p>
            <a:r>
              <a:rPr lang="ru-RU" sz="4400" b="1"/>
              <a:t>С </a:t>
            </a:r>
            <a:r>
              <a:rPr lang="ru-RU" sz="4400" b="1">
                <a:solidFill>
                  <a:srgbClr val="FF0000"/>
                </a:solidFill>
              </a:rPr>
              <a:t>М</a:t>
            </a:r>
            <a:r>
              <a:rPr lang="ru-RU" sz="4400" b="1"/>
              <a:t> меха я пожираю,</a:t>
            </a:r>
          </a:p>
          <a:p>
            <a:r>
              <a:rPr lang="ru-RU" sz="4400" b="1"/>
              <a:t>С </a:t>
            </a:r>
            <a:r>
              <a:rPr lang="ru-RU" sz="4400" b="1">
                <a:solidFill>
                  <a:srgbClr val="FF0000"/>
                </a:solidFill>
              </a:rPr>
              <a:t>Р</a:t>
            </a:r>
            <a:r>
              <a:rPr lang="ru-RU" sz="4400" b="1"/>
              <a:t> актёру я нужна,</a:t>
            </a:r>
          </a:p>
          <a:p>
            <a:r>
              <a:rPr lang="ru-RU" sz="4400" b="1"/>
              <a:t>С </a:t>
            </a:r>
            <a:r>
              <a:rPr lang="ru-RU" sz="4400" b="1">
                <a:solidFill>
                  <a:srgbClr val="FF0000"/>
                </a:solidFill>
              </a:rPr>
              <a:t>С</a:t>
            </a:r>
            <a:r>
              <a:rPr lang="ru-RU" sz="4400" b="1"/>
              <a:t> для повара важна.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3716338"/>
          <a:ext cx="4200128" cy="2968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0032"/>
                <a:gridCol w="1050032"/>
                <a:gridCol w="1050032"/>
                <a:gridCol w="1050032"/>
              </a:tblGrid>
              <a:tr h="74202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02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02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02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750" y="3644900"/>
          <a:ext cx="4392488" cy="30243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8122"/>
                <a:gridCol w="1098122"/>
                <a:gridCol w="1098122"/>
                <a:gridCol w="1098122"/>
              </a:tblGrid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514" name="Picture 3" descr="D:\клипарты\Дети\0_8e99c_cdf14ffb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644900"/>
            <a:ext cx="15589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клипарты\цифры буквы\цифры запятые точки\0_4bc3a_c392e0c9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260350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8538" y="4652963"/>
            <a:ext cx="4152900" cy="1939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Сегодня я узнал …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Было трудно ….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Я выполнял(а) задание …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Я понял, что …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Теперь я могу ….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23850" y="1484313"/>
            <a:ext cx="62642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-С признаками каких имён существительных вы познакомились сегодня?</a:t>
            </a:r>
          </a:p>
          <a:p>
            <a:r>
              <a:rPr lang="ru-RU" sz="2400" b="1"/>
              <a:t>-Какие имена существительные относятся к 3-мусклонению?</a:t>
            </a:r>
          </a:p>
          <a:p>
            <a:r>
              <a:rPr lang="ru-RU" sz="2400" b="1"/>
              <a:t>-Как определить склонение имён существительных в косвенной форме?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260350"/>
            <a:ext cx="7775575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Выпишите имена существительные с безударными</a:t>
            </a:r>
          </a:p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падежными окончаниями. Укажите их склонение.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95288" y="1557338"/>
            <a:ext cx="84978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Из вишни, у реки,  перед штормом, по аллее, с молоком, к земле, с дороги, в трамвае, о дедушке, на верхушке, за черёмухой, на спине,  за полем, с собакой.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88913"/>
            <a:ext cx="44704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Распределите слова на 2 группы.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95288" y="908050"/>
            <a:ext cx="86629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/>
              <a:t>Конь, дверь,  полынь,</a:t>
            </a:r>
          </a:p>
          <a:p>
            <a:r>
              <a:rPr lang="ru-RU" sz="6000" b="1"/>
              <a:t>огонь,  сирень, </a:t>
            </a:r>
          </a:p>
          <a:p>
            <a:r>
              <a:rPr lang="ru-RU" sz="6000" b="1"/>
              <a:t>портфель,  мелочь, </a:t>
            </a:r>
          </a:p>
          <a:p>
            <a:r>
              <a:rPr lang="ru-RU" sz="6000" b="1"/>
              <a:t>шампунь.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6021388"/>
            <a:ext cx="866457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Чем похожи и чем отличаются слова в группах? Просклоняйте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4 класс\русский язык уроки\таблицы\скриншон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80724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4 класс\русский язык уроки\таблицы\скриншон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771366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4 класс\русский язык уроки\таблицы\скриншон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7058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:\клипарты\Дети\6e4e876786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492375"/>
            <a:ext cx="1749425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913" y="12700"/>
            <a:ext cx="5194300" cy="1103313"/>
          </a:xfrm>
          <a:prstGeom prst="rect">
            <a:avLst/>
          </a:prstGeom>
          <a:noFill/>
        </p:spPr>
      </p:pic>
      <p:pic>
        <p:nvPicPr>
          <p:cNvPr id="9219" name="Picture 4" descr="D:\клипарты\Дети\022c253e16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125538"/>
            <a:ext cx="28876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08400" y="4652963"/>
            <a:ext cx="1943100" cy="165735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1" name="Picture 3" descr="D:\клипарты\цифры буквы\87872634_large_9140354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4581525"/>
            <a:ext cx="181292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535613"/>
            <a:ext cx="2547938" cy="1150937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0575" y="5608638"/>
            <a:ext cx="3651250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490</Words>
  <Application>Microsoft Office PowerPoint</Application>
  <PresentationFormat>Экран (4:3)</PresentationFormat>
  <Paragraphs>186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Еленга Берюхова</dc:creator>
  <cp:lastModifiedBy>Admin</cp:lastModifiedBy>
  <cp:revision>36</cp:revision>
  <dcterms:created xsi:type="dcterms:W3CDTF">2014-08-25T06:29:13Z</dcterms:created>
  <dcterms:modified xsi:type="dcterms:W3CDTF">2018-11-07T18:55:16Z</dcterms:modified>
</cp:coreProperties>
</file>